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62" r:id="rId4"/>
    <p:sldId id="269" r:id="rId5"/>
    <p:sldId id="264" r:id="rId6"/>
    <p:sldId id="265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88786" autoAdjust="0"/>
  </p:normalViewPr>
  <p:slideViewPr>
    <p:cSldViewPr snapToGrid="0">
      <p:cViewPr varScale="1">
        <p:scale>
          <a:sx n="90" d="100"/>
          <a:sy n="90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821C6-D1BA-4904-8F70-70385E3F072A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E3B6C-061D-4465-84FB-905ADFF91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1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E3B6C-061D-4465-84FB-905ADFF910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9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E3B6C-061D-4465-84FB-905ADFF910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6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09E3D-1926-5DB3-FF0D-1F9288838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A94E3-332A-978D-BEEA-DE81DBC8D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189A4-DEFB-13AC-162D-0354C00B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14C59-725F-BE09-78A2-06FF1126E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F371-728B-BACE-357E-40C4167D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2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0E75-DF32-1430-71BD-F743FE08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F6BC8-BD8C-3456-3D75-DF543AAD8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1FBDC-40B3-38B9-FF66-16C6D1327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B6E7-63EE-DDBD-D7FD-AEDE3214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6CB0A-27AF-D671-EBA8-7788FE88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5146A1-F418-D42A-827C-8A5F051F1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DB741-9730-E5B1-F1CD-142B91E1F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1D317-042F-CB65-8E88-E67674A8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17FC3-F903-35CB-0A6A-79402614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8AFC4-8BEF-75DD-CEE3-CBED4116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3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3F9D-556B-54B3-902F-2D11C890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38B8A-D989-EDDD-71F6-52B82B7BE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EF0A4-A717-898B-6886-17F92755A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FA1E2-62B4-2ECF-64B3-2E57ED0A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A7AE8-AB8A-7895-BAA2-D7635EDF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03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E85-06A0-C139-F9FE-6BA05CAEA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2AADE-DF19-2498-5E6E-58718E099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4EED1-B6BD-4EE9-0226-E9716DA0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FD2BB-2BF3-9318-AEE7-F7FD78954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531B4-64B9-5F06-AA87-9BA33108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32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11DB-0701-4BF6-9C4C-6FCD53D0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7C4B1-6EBD-7D9F-5F23-D234A3733F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5D2060-1787-4B21-CABC-8EB876288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79A29-C1E6-525B-63B9-17E4BE4A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F451EA-48CC-690D-F715-D6F89576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CD28D-17F8-1427-59CA-FC1217D1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6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777F-878C-0D4B-BFB8-D1985BDB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D5A94-C3E6-5C93-8EB9-726E1045A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0C6E3-F52B-DE12-E26B-7E2BC49F2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956C5-B6A8-45F7-1644-D77803B1D5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17111-ADC1-188C-61C7-FDC27AA27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D23ED7-D56B-B5B9-6C51-BC644D4B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413C26-9F67-34F8-B428-0F262666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7DB79F-4C3B-088D-B467-A9F7E6CE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4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81C71-CC54-7841-ED3D-22DA8415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05C27-368E-F25C-C338-EEED2117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D7902-064C-D8F5-C57B-59B8CD17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1C3D8-BB60-08C0-C1F0-784150FD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8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B4B9E-6713-5789-40EC-32DD52E7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767AA-1FDE-89A1-BDA0-6B7ABFE9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AE3A1-B206-F08B-BF3E-A90558926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99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AB983-E31B-D261-798E-218C1AB4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DEFEA-772C-81C5-295A-DD024959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93A69-6E5C-68D3-2929-9D0D9B0AB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1DA54-9D0C-9A00-936F-94164D4BA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CFDE6-E833-3FDF-EC8C-64450F39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FFB08-511A-A3E0-225B-936F9C63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8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C8D2F-4985-91D9-D02A-0C342DEA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59CFC6-4B23-70CE-B4F8-8F8315CC3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3BA2F-A5D4-AD39-5A92-4194CC132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E2EE-6FC1-5433-C2B9-E4F457AD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3D583-D693-6DB9-9F43-4E39FC3E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4FF7A-269B-743B-5C67-AB3CD3E8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2B0C0F-1547-BFA6-C38C-E5126F6A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58CE0-7008-DA88-031D-58F28F1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F3DA-DA0D-C984-AB91-1C90E935A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1FC527-245C-445D-8031-5386ABEA255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F519-2C30-384F-8299-DAEA590B2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CF13A-F39E-2236-7A71-75C737A84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6D413-F2A9-47CF-B5F2-64D5AB671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1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ample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ypebar ready to print a question mark">
            <a:extLst>
              <a:ext uri="{FF2B5EF4-FFF2-40B4-BE49-F238E27FC236}">
                <a16:creationId xmlns:a16="http://schemas.microsoft.com/office/drawing/2014/main" id="{5DEC40FD-29F4-CACC-4E1C-E20F81A35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r="12467" b="-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0BA2F1-FEB9-9AF2-092F-37E7CDAC5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5661798" cy="4567137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FFFFFF"/>
                </a:solidFill>
              </a:rPr>
              <a:t>The basics of Markdown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FE5533B-37F7-7223-C46C-706F46219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 descr="A blue circuit board">
            <a:extLst>
              <a:ext uri="{FF2B5EF4-FFF2-40B4-BE49-F238E27FC236}">
                <a16:creationId xmlns:a16="http://schemas.microsoft.com/office/drawing/2014/main" id="{531427D0-651F-6798-F51C-932EF83856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r="26153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684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A104E-DDD3-2EB4-B1E2-3A943F540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What is Markdown?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E7040-015D-04C3-B538-8F23981EF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000" dirty="0"/>
              <a:t>Markdown is a lightweight markup language</a:t>
            </a:r>
          </a:p>
          <a:p>
            <a:r>
              <a:rPr lang="en-US" sz="2000" dirty="0"/>
              <a:t>Create formatted text using a plain-text editor</a:t>
            </a:r>
          </a:p>
          <a:p>
            <a:r>
              <a:rPr lang="en-US" sz="2000" dirty="0"/>
              <a:t>Main goal is to make writing for the web more accessible, prioritizing readability and ease of use</a:t>
            </a:r>
          </a:p>
          <a:p>
            <a:r>
              <a:rPr lang="en-US" sz="2000" dirty="0"/>
              <a:t>Created by John Gruber and Aaron Swartz in 2004</a:t>
            </a:r>
          </a:p>
        </p:txBody>
      </p:sp>
      <p:pic>
        <p:nvPicPr>
          <p:cNvPr id="6" name="Picture 5" descr="Human eye seen through transparent digital chart">
            <a:extLst>
              <a:ext uri="{FF2B5EF4-FFF2-40B4-BE49-F238E27FC236}">
                <a16:creationId xmlns:a16="http://schemas.microsoft.com/office/drawing/2014/main" id="{2035377C-5E9D-CB22-2AB1-3B4568165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4" r="2999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4402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A5CBF-100B-5E46-9B60-8A1FA613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 dirty="0"/>
              <a:t>Headings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7CEE5A3-0121-D449-A460-AA6FB1734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  <a:latin typeface="Segoe UI" panose="020B0502040204020203" pitchFamily="34" charset="0"/>
              </a:rPr>
              <a:t>Use 1-6 hash (#) symbols to indicate the heading level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  <a:latin typeface="Segoe UI" panose="020B0502040204020203" pitchFamily="34" charset="0"/>
              </a:rPr>
              <a:t>One H1 per markdown file. This is the title.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  <a:latin typeface="Segoe UI" panose="020B0502040204020203" pitchFamily="34" charset="0"/>
              </a:rPr>
              <a:t>Avoid using bold or other markup in headers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>
              <a:latin typeface="Segoe UI" panose="020B05020402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b="0" i="0">
              <a:effectLst/>
              <a:latin typeface="Segoe UI" panose="020B0502040204020203" pitchFamily="34" charset="0"/>
            </a:endParaRPr>
          </a:p>
          <a:p>
            <a:endParaRPr lang="en-US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24CE1-F645-1696-5026-93AD0AB4A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63" y="640080"/>
            <a:ext cx="530153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42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8C0D9-AC3C-B5F1-9B46-0104F04A0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13" y="509846"/>
            <a:ext cx="5334197" cy="725276"/>
          </a:xfrm>
        </p:spPr>
        <p:txBody>
          <a:bodyPr anchor="ctr">
            <a:normAutofit/>
          </a:bodyPr>
          <a:lstStyle/>
          <a:p>
            <a:r>
              <a:rPr lang="en-US" sz="4000" dirty="0"/>
              <a:t>Formatting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92670A3-4483-7837-8BD1-0C575148E8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4513" y="1744968"/>
            <a:ext cx="5892388" cy="4909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126960" tIns="0" rIns="0" bIns="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600" dirty="0"/>
              <a:t>Letter case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PowerShell keywords and operators should be all lowercase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Use proper (Pascal) casing for cmdlet names and parameters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1600" dirty="0"/>
              <a:t>Backtick syntax elements within a paragraph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Cmdlet names &amp; Variables - </a:t>
            </a:r>
            <a:r>
              <a:rPr lang="en-US" altLang="en-US" sz="1400" dirty="0">
                <a:latin typeface="Consolas" panose="020B0609020204030204" pitchFamily="49" charset="0"/>
              </a:rPr>
              <a:t>`Verb-Noun`, `$counter`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Syntactic examples </a:t>
            </a:r>
            <a:r>
              <a:rPr lang="en-US" altLang="en-US" sz="1400" dirty="0">
                <a:latin typeface="Consolas" panose="020B0609020204030204" pitchFamily="49" charset="0"/>
              </a:rPr>
              <a:t>`Verb-Noun -Parameter`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File paths and URLs - </a:t>
            </a:r>
            <a:r>
              <a:rPr lang="en-US" altLang="en-US" sz="1400" dirty="0">
                <a:latin typeface="Consolas" panose="020B0609020204030204" pitchFamily="49" charset="0"/>
              </a:rPr>
              <a:t>`C:\Program Files\PowerShell`, `/</a:t>
            </a:r>
            <a:r>
              <a:rPr lang="en-US" altLang="en-US" sz="1400" dirty="0" err="1">
                <a:latin typeface="Consolas" panose="020B0609020204030204" pitchFamily="49" charset="0"/>
              </a:rPr>
              <a:t>usr</a:t>
            </a:r>
            <a:r>
              <a:rPr lang="en-US" altLang="en-US" sz="1400" dirty="0">
                <a:latin typeface="Consolas" panose="020B0609020204030204" pitchFamily="49" charset="0"/>
              </a:rPr>
              <a:t>/bin/</a:t>
            </a:r>
            <a:r>
              <a:rPr lang="en-US" altLang="en-US" sz="1400" dirty="0" err="1">
                <a:latin typeface="Consolas" panose="020B0609020204030204" pitchFamily="49" charset="0"/>
              </a:rPr>
              <a:t>pwsh</a:t>
            </a:r>
            <a:r>
              <a:rPr lang="en-US" altLang="en-US" sz="1400" dirty="0">
                <a:latin typeface="Consolas" panose="020B0609020204030204" pitchFamily="49" charset="0"/>
              </a:rPr>
              <a:t>`</a:t>
            </a:r>
            <a:endParaRPr lang="en-US" altLang="en-US" sz="1400" dirty="0"/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Property or parameter values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1600" b="1" dirty="0"/>
              <a:t>Bold</a:t>
            </a:r>
            <a:r>
              <a:rPr lang="en-US" altLang="en-US" sz="1600" dirty="0"/>
              <a:t> is used for semantic markup, not emphasis - use asterisks **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Property &amp; Parameter names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Class names, object or type names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Module names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en-US" sz="1600" i="1" dirty="0"/>
              <a:t>Italics </a:t>
            </a:r>
            <a:r>
              <a:rPr lang="en-US" altLang="en-US" sz="1600" dirty="0"/>
              <a:t>- use underscore _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Only used for emphasis, not for semantic markup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Use when defining a term for the first time</a:t>
            </a:r>
          </a:p>
        </p:txBody>
      </p:sp>
      <p:pic>
        <p:nvPicPr>
          <p:cNvPr id="1030" name="Picture 6" descr="The perfect cross-platform serif and sans-serif font stacks">
            <a:extLst>
              <a:ext uri="{FF2B5EF4-FFF2-40B4-BE49-F238E27FC236}">
                <a16:creationId xmlns:a16="http://schemas.microsoft.com/office/drawing/2014/main" id="{6E4D3E31-0758-F717-DBD5-467BEC741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r="15123" b="-1"/>
          <a:stretch/>
        </p:blipFill>
        <p:spPr bwMode="auto">
          <a:xfrm>
            <a:off x="6857797" y="-10886"/>
            <a:ext cx="5334204" cy="6868886"/>
          </a:xfrm>
          <a:prstGeom prst="rect">
            <a:avLst/>
          </a:prstGeom>
          <a:noFill/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BF65A-304B-890E-E58C-C51DDB0C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Lists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BE782-C668-4000-1912-1E8324B46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Segoe UI" panose="020B0502040204020203" pitchFamily="34" charset="0"/>
              </a:rPr>
              <a:t>Unordered lists</a:t>
            </a:r>
          </a:p>
          <a:p>
            <a:pPr lvl="1"/>
            <a:r>
              <a:rPr lang="en-US" sz="2200" b="0" i="0" dirty="0">
                <a:effectLst/>
                <a:latin typeface="Segoe UI" panose="020B0502040204020203" pitchFamily="34" charset="0"/>
              </a:rPr>
              <a:t>Use the hyphen character (-) for list item bullets</a:t>
            </a:r>
          </a:p>
          <a:p>
            <a:pPr lvl="1"/>
            <a:endParaRPr lang="en-US" sz="2200" dirty="0">
              <a:latin typeface="Segoe UI" panose="020B0502040204020203" pitchFamily="34" charset="0"/>
            </a:endParaRPr>
          </a:p>
          <a:p>
            <a:pPr lvl="1"/>
            <a:endParaRPr lang="en-US" sz="2200" b="0" i="0" dirty="0">
              <a:effectLst/>
              <a:latin typeface="Segoe UI" panose="020B0502040204020203" pitchFamily="34" charset="0"/>
            </a:endParaRPr>
          </a:p>
          <a:p>
            <a:endParaRPr lang="en-US" sz="2200" dirty="0">
              <a:latin typeface="Segoe UI" panose="020B0502040204020203" pitchFamily="34" charset="0"/>
            </a:endParaRPr>
          </a:p>
          <a:p>
            <a:r>
              <a:rPr lang="en-US" sz="2200" dirty="0">
                <a:latin typeface="Segoe UI" panose="020B0502040204020203" pitchFamily="34" charset="0"/>
              </a:rPr>
              <a:t>Ordered list</a:t>
            </a:r>
          </a:p>
          <a:p>
            <a:pPr lvl="1"/>
            <a:r>
              <a:rPr lang="en-US" sz="2200" dirty="0">
                <a:latin typeface="Segoe UI" panose="020B0502040204020203" pitchFamily="34" charset="0"/>
              </a:rPr>
              <a:t>U</a:t>
            </a:r>
            <a:r>
              <a:rPr lang="en-US" sz="2200" b="0" i="0" dirty="0">
                <a:effectLst/>
                <a:latin typeface="Segoe UI" panose="020B0502040204020203" pitchFamily="34" charset="0"/>
              </a:rPr>
              <a:t>se number 1 for all </a:t>
            </a:r>
            <a:r>
              <a:rPr lang="en-US" sz="2200" dirty="0">
                <a:latin typeface="Segoe UI" panose="020B0502040204020203" pitchFamily="34" charset="0"/>
              </a:rPr>
              <a:t>list items</a:t>
            </a:r>
            <a:endParaRPr lang="en-US" sz="2200" b="0" i="0" dirty="0">
              <a:effectLst/>
              <a:latin typeface="Segoe UI" panose="020B0502040204020203" pitchFamily="34" charset="0"/>
            </a:endParaRP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3BA83-7AD3-5742-F753-53C380D5D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916579"/>
            <a:ext cx="4014216" cy="2255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7B4A1E-DD87-08B3-99D6-27B69891F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4132669"/>
            <a:ext cx="3995928" cy="206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92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9A38EBA-6E97-44A4-B4B8-D9FB5D33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7AE086-1E88-3C9F-2382-E16CFFEE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502858" cy="1087819"/>
          </a:xfrm>
        </p:spPr>
        <p:txBody>
          <a:bodyPr anchor="b">
            <a:normAutofit/>
          </a:bodyPr>
          <a:lstStyle/>
          <a:p>
            <a:r>
              <a:rPr lang="en-US" sz="3400"/>
              <a:t>Links and images</a:t>
            </a:r>
          </a:p>
        </p:txBody>
      </p:sp>
      <p:sp>
        <p:nvSpPr>
          <p:cNvPr id="12" name="!!accent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480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09614-3750-1F9E-DF31-1EFBF94E8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502858" cy="3492868"/>
          </a:xfrm>
        </p:spPr>
        <p:txBody>
          <a:bodyPr>
            <a:normAutofit/>
          </a:bodyPr>
          <a:lstStyle/>
          <a:p>
            <a:r>
              <a:rPr lang="en-US" sz="1800"/>
              <a:t>Links</a:t>
            </a:r>
          </a:p>
          <a:p>
            <a:pPr lvl="1"/>
            <a:r>
              <a:rPr lang="en-US" sz="1800" b="0" i="0">
                <a:effectLst/>
                <a:latin typeface="SFMono-Regular"/>
              </a:rPr>
              <a:t>[title](</a:t>
            </a:r>
            <a:r>
              <a:rPr lang="en-US" sz="1800" b="0" i="0" u="sng">
                <a:effectLst/>
                <a:latin typeface="SFMono-Regular"/>
                <a:hlinkClick r:id="rId3"/>
              </a:rPr>
              <a:t>https://www.example.com</a:t>
            </a:r>
            <a:r>
              <a:rPr lang="en-US" sz="1800" b="0" i="0">
                <a:effectLst/>
                <a:latin typeface="SFMono-Regular"/>
              </a:rPr>
              <a:t>)</a:t>
            </a:r>
          </a:p>
          <a:p>
            <a:r>
              <a:rPr lang="en-US" sz="1800">
                <a:latin typeface="SFMono-Regular"/>
              </a:rPr>
              <a:t>Images</a:t>
            </a:r>
          </a:p>
          <a:p>
            <a:pPr lvl="1"/>
            <a:r>
              <a:rPr lang="en-US" sz="1800" b="0" i="0">
                <a:effectLst/>
                <a:latin typeface="SFMono-Regular"/>
              </a:rPr>
              <a:t>![alt text](</a:t>
            </a:r>
            <a:r>
              <a:rPr lang="en-US" sz="1800" b="0" i="0" u="sng">
                <a:effectLst/>
                <a:latin typeface="SFMono-Regular"/>
              </a:rPr>
              <a:t>image.jpg</a:t>
            </a:r>
            <a:r>
              <a:rPr lang="en-US" sz="1800" b="0" i="0">
                <a:effectLst/>
                <a:latin typeface="SFMono-Regular"/>
              </a:rPr>
              <a:t>)</a:t>
            </a:r>
            <a:endParaRPr lang="en-US" sz="1800"/>
          </a:p>
        </p:txBody>
      </p:sp>
      <p:pic>
        <p:nvPicPr>
          <p:cNvPr id="5" name="Picture 4" descr="White molecules">
            <a:extLst>
              <a:ext uri="{FF2B5EF4-FFF2-40B4-BE49-F238E27FC236}">
                <a16:creationId xmlns:a16="http://schemas.microsoft.com/office/drawing/2014/main" id="{4E641C3C-0912-97EA-91F0-7B25B4600A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3" r="11479"/>
          <a:stretch/>
        </p:blipFill>
        <p:spPr>
          <a:xfrm>
            <a:off x="5385816" y="-2"/>
            <a:ext cx="68061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0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lose-up of several outdoor café tables and chairs in sunshine">
            <a:extLst>
              <a:ext uri="{FF2B5EF4-FFF2-40B4-BE49-F238E27FC236}">
                <a16:creationId xmlns:a16="http://schemas.microsoft.com/office/drawing/2014/main" id="{BD496B36-154C-0437-B2BC-E1F2EF6E1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639763"/>
            <a:ext cx="5130800" cy="338931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5E51DD-D6F2-2531-19B3-B511EC25B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1139" y="4097337"/>
            <a:ext cx="5130800" cy="212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D65BC3-02F1-25CB-3421-F034389BE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Tables</a:t>
            </a:r>
          </a:p>
        </p:txBody>
      </p:sp>
    </p:spTree>
    <p:extLst>
      <p:ext uri="{BB962C8B-B14F-4D97-AF65-F5344CB8AC3E}">
        <p14:creationId xmlns:p14="http://schemas.microsoft.com/office/powerpoint/2010/main" val="2368502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96E8E-81A1-7FBB-F437-DF53CB55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3599688" cy="1463040"/>
          </a:xfrm>
        </p:spPr>
        <p:txBody>
          <a:bodyPr anchor="ctr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Code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A169C-CEC7-0489-FB64-9EADB523F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462" y="630936"/>
            <a:ext cx="7074409" cy="1463040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Inline code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Use `Get-Help` to learn how to use a command in PowerShell.</a:t>
            </a:r>
          </a:p>
          <a:p>
            <a:r>
              <a:rPr lang="en-US" sz="2000">
                <a:solidFill>
                  <a:srgbClr val="FFFFFF"/>
                </a:solidFill>
              </a:rPr>
              <a:t>Fenced code block</a:t>
            </a:r>
          </a:p>
          <a:p>
            <a:pPr lvl="1"/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6C691-954F-02C0-E649-D423A095B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565" y="3361544"/>
            <a:ext cx="6336869" cy="265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3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8A48F-CCC4-C37E-B534-585BD53C7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Line length</a:t>
            </a:r>
          </a:p>
        </p:txBody>
      </p:sp>
      <p:pic>
        <p:nvPicPr>
          <p:cNvPr id="5" name="Picture 4" descr="Abstract blue design with wavy lines and dots">
            <a:extLst>
              <a:ext uri="{FF2B5EF4-FFF2-40B4-BE49-F238E27FC236}">
                <a16:creationId xmlns:a16="http://schemas.microsoft.com/office/drawing/2014/main" id="{2CF38552-68AD-7B20-E844-EAFD9731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2" r="2072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E32F2-984B-7CA3-FC80-FAF3EE9F0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b="0" i="0" dirty="0">
                <a:effectLst/>
                <a:latin typeface="Segoe UI" panose="020B0502040204020203" pitchFamily="34" charset="0"/>
              </a:rPr>
              <a:t>Use semantic line breaks to limit line length</a:t>
            </a:r>
          </a:p>
          <a:p>
            <a:pPr lvl="1"/>
            <a:r>
              <a:rPr lang="en-US" sz="2200" dirty="0">
                <a:latin typeface="Segoe UI" panose="020B0502040204020203" pitchFamily="34" charset="0"/>
              </a:rPr>
              <a:t>Conceptual = 100 characters</a:t>
            </a:r>
          </a:p>
          <a:p>
            <a:pPr lvl="1"/>
            <a:r>
              <a:rPr lang="en-US" sz="2200" dirty="0">
                <a:latin typeface="Segoe UI" panose="020B0502040204020203" pitchFamily="34" charset="0"/>
              </a:rPr>
              <a:t>Reference = 100 characters</a:t>
            </a:r>
          </a:p>
          <a:p>
            <a:pPr lvl="1"/>
            <a:r>
              <a:rPr lang="en-US" sz="2200" dirty="0">
                <a:latin typeface="Segoe UI" panose="020B0502040204020203" pitchFamily="34" charset="0"/>
              </a:rPr>
              <a:t>About = 80 characters</a:t>
            </a:r>
          </a:p>
          <a:p>
            <a:r>
              <a:rPr lang="en-US" sz="2200" dirty="0">
                <a:latin typeface="Segoe UI" panose="020B0502040204020203" pitchFamily="34" charset="0"/>
              </a:rPr>
              <a:t>Reflow Markdown extension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latin typeface="Segoe UI" panose="020B0502040204020203" pitchFamily="34" charset="0"/>
              </a:rPr>
              <a:t>No hard tabs - use spaces only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latin typeface="Segoe UI" panose="020B0502040204020203" pitchFamily="34" charset="0"/>
              </a:rPr>
              <a:t>No trailing spaces on lines</a:t>
            </a:r>
          </a:p>
        </p:txBody>
      </p:sp>
    </p:spTree>
    <p:extLst>
      <p:ext uri="{BB962C8B-B14F-4D97-AF65-F5344CB8AC3E}">
        <p14:creationId xmlns:p14="http://schemas.microsoft.com/office/powerpoint/2010/main" val="4172341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302</Words>
  <Application>Microsoft Office PowerPoint</Application>
  <PresentationFormat>Widescreen</PresentationFormat>
  <Paragraphs>55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Consolas</vt:lpstr>
      <vt:lpstr>Segoe UI</vt:lpstr>
      <vt:lpstr>SFMono-Regular</vt:lpstr>
      <vt:lpstr>Office Theme</vt:lpstr>
      <vt:lpstr>The basics of Markdown</vt:lpstr>
      <vt:lpstr>What is Markdown?</vt:lpstr>
      <vt:lpstr>Headings</vt:lpstr>
      <vt:lpstr>Formatting</vt:lpstr>
      <vt:lpstr>Lists</vt:lpstr>
      <vt:lpstr>Links and images</vt:lpstr>
      <vt:lpstr>Tables</vt:lpstr>
      <vt:lpstr>Code</vt:lpstr>
      <vt:lpstr>Line length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PowerShell Help works</dc:title>
  <dc:creator>Sean Wheeler</dc:creator>
  <cp:lastModifiedBy>Sean Wheeler</cp:lastModifiedBy>
  <cp:revision>11</cp:revision>
  <dcterms:created xsi:type="dcterms:W3CDTF">2023-08-03T20:26:53Z</dcterms:created>
  <dcterms:modified xsi:type="dcterms:W3CDTF">2023-08-09T13:17:03Z</dcterms:modified>
</cp:coreProperties>
</file>